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6" r:id="rId4"/>
    <p:sldId id="259" r:id="rId5"/>
    <p:sldId id="261" r:id="rId6"/>
    <p:sldId id="264" r:id="rId7"/>
    <p:sldId id="263" r:id="rId8"/>
    <p:sldId id="265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6208"/>
  </p:normalViewPr>
  <p:slideViewPr>
    <p:cSldViewPr snapToGrid="0" snapToObjects="1">
      <p:cViewPr varScale="1">
        <p:scale>
          <a:sx n="124" d="100"/>
          <a:sy n="124" d="100"/>
        </p:scale>
        <p:origin x="656" y="17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98CC1-AF64-6C46-A410-8F1FCC00B5D8}" type="datetimeFigureOut">
              <a:rPr lang="en-US" smtClean="0"/>
              <a:t>7/12/20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1B266-6577-214D-91D2-F60D7497D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6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B266-6577-214D-91D2-F60D7497DE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4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B266-6577-214D-91D2-F60D7497DE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39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B266-6577-214D-91D2-F60D7497DE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86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B266-6577-214D-91D2-F60D7497DE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1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6C74-6615-0B44-A3E9-601999E76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92EA4-E884-AA48-B37C-2F01CC5B8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1783D-BB90-9741-A4C3-5CC9B9550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34A18-54D3-3F4A-A13A-C155D3A9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664D2-8621-7043-811F-FA9AE00F6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00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66B4-32FF-7547-A9E2-2A673305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A66B7-3808-F840-AD81-DCBB4D8F5B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169AE-55A3-8D43-8D84-DB60E0D46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317DC-C620-C447-B2DA-1A62AD7B5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046FB-30B6-0240-B510-F5C164FF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0524A9-0497-494B-9EE1-E28612BD43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04D71-4C87-A14B-9D1B-ABC0403C9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35FA1-AA41-1947-8DF8-A1DA4955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F8CC3-7E88-2D40-9C03-549DEC161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B778B-0502-B74F-9E8A-4C3F89473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37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E3D93-3A2E-C74E-A0F4-05B0321D5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0305B-DBAD-FB40-8C9A-211132352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07141-A87A-5547-9F88-00FB2ED09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E2C94-9DCF-3B44-B21B-18F32E9C3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ED254-4B8A-4942-8636-F8745989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5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1DDF-181A-A94E-BEA0-A8B1431E2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F8926-2F6B-6E4C-872D-C49378514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721A8-2395-5A46-9D38-2740BA424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C23C1-5FE3-8D4F-A6C9-72A44E0C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86E1A-034B-9846-9875-CCA18F7A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8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7E533-772E-264D-8386-C0C2166C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ABD6-7119-8F48-8207-1546719B1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FB08B-9D9F-CF4A-8F53-1C3F4A0F2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44303-1918-F542-8B8A-71444709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2B9DF-8212-8A44-9846-91F349BCA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1585B-4397-B944-85A3-6F444F45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2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6838-C364-154B-B7A5-DFBFF4B4D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8D78D-60AD-A64F-8B03-4F8233929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ED78C-741E-8A44-B816-36B7F3929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6418CD-A037-7743-AD9C-D20BB843A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4B21D-EEE3-3347-B3C9-47B1BE4C5B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79A30C-8A12-2F46-BC88-2375A1AE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D52A29-1B2A-7F42-916B-EEA14E385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144421-7180-F842-B4A1-669E31F4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3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A44F7-FF09-9742-AFB4-92FF555F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1CBA9A-ECB1-A94E-925A-4C61D2E05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C1572-9059-9C4F-902C-7C13EF92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DDECA-9292-AF4F-ABED-60C78E12B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51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F526E9-8E54-724B-8F46-BEF906B4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6302F-8EEA-6F4A-A9A1-5182D396B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3E008-AC23-5A45-8CEA-0F36B99B8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91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5EF5B-1B44-2445-9605-BFF97A643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567C2-DD6A-5B41-8608-69FC34B87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5BF9B-224A-9B4D-81CF-ED0B3C2FA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9B5A9-F7EC-8449-9427-B21955D11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CF081-760F-CE42-B53C-C6AD5A19B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0EC6C-CBCC-DF43-8BDB-CB33C42A4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4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68CED-FB4C-EF41-8101-DC4F73C6B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7889BB-BAC0-5E41-B58D-BAA959E153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C5141-8128-4048-A7F8-189EFF85C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AE49E-1197-944A-9297-45A49AED9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93094-B489-894C-A70E-5390F30F2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D713C-9EAD-C34E-83E6-1D92BDD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8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82D9B3-71CE-2949-8D62-E7CEC97D6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7DAB6-7D57-AC4E-B73E-6FFD077DA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1C7C5-9397-B94D-B0F5-BE58D6421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D8DED-D3AF-7843-8679-AF1935132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991BF-D6A2-1147-8152-F2686FB01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6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6D3ADA1B-111E-9744-9C3E-F036DE1DD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729"/>
            <a:ext cx="12192000" cy="5908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540888-5B98-6A48-BE37-B36B8629F2C4}"/>
              </a:ext>
            </a:extLst>
          </p:cNvPr>
          <p:cNvSpPr txBox="1"/>
          <p:nvPr/>
        </p:nvSpPr>
        <p:spPr>
          <a:xfrm>
            <a:off x="304800" y="5181601"/>
            <a:ext cx="1198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  <a:br>
              <a:rPr lang="en-US" b="1" dirty="0"/>
            </a:br>
            <a:r>
              <a:rPr lang="en-US" b="1" dirty="0"/>
              <a:t>SEQUENCE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4F379-109A-2C4C-80B4-5E0617C0F491}"/>
              </a:ext>
            </a:extLst>
          </p:cNvPr>
          <p:cNvSpPr txBox="1"/>
          <p:nvPr/>
        </p:nvSpPr>
        <p:spPr>
          <a:xfrm>
            <a:off x="304800" y="3337840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NEURONS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7D90C8-BA15-0849-A1E0-AC930A624EA2}"/>
              </a:ext>
            </a:extLst>
          </p:cNvPr>
          <p:cNvSpPr txBox="1"/>
          <p:nvPr/>
        </p:nvSpPr>
        <p:spPr>
          <a:xfrm>
            <a:off x="6226629" y="4060371"/>
            <a:ext cx="2569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same network receiving</a:t>
            </a:r>
            <a:br>
              <a:rPr lang="en-US" sz="1600" dirty="0"/>
            </a:br>
            <a:r>
              <a:rPr lang="en-US" sz="1600" dirty="0"/>
              <a:t>its own output from the previous step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186D98-64AB-0346-8D76-8208601D9E08}"/>
              </a:ext>
            </a:extLst>
          </p:cNvPr>
          <p:cNvCxnSpPr>
            <a:cxnSpLocks/>
          </p:cNvCxnSpPr>
          <p:nvPr/>
        </p:nvCxnSpPr>
        <p:spPr>
          <a:xfrm>
            <a:off x="5889171" y="3522506"/>
            <a:ext cx="1132115" cy="53786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CCADA5-8374-9F43-ACE8-3A7394B42267}"/>
              </a:ext>
            </a:extLst>
          </p:cNvPr>
          <p:cNvCxnSpPr>
            <a:cxnSpLocks/>
          </p:cNvCxnSpPr>
          <p:nvPr/>
        </p:nvCxnSpPr>
        <p:spPr>
          <a:xfrm>
            <a:off x="4245429" y="3707172"/>
            <a:ext cx="1981200" cy="5158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A64824-C88E-EC43-A076-3CF4B9884D0D}"/>
              </a:ext>
            </a:extLst>
          </p:cNvPr>
          <p:cNvCxnSpPr>
            <a:cxnSpLocks/>
          </p:cNvCxnSpPr>
          <p:nvPr/>
        </p:nvCxnSpPr>
        <p:spPr>
          <a:xfrm flipH="1">
            <a:off x="8055429" y="3522506"/>
            <a:ext cx="1251857" cy="46166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EF74F1D-0B29-2D4D-B305-213CDBE908A9}"/>
              </a:ext>
            </a:extLst>
          </p:cNvPr>
          <p:cNvSpPr txBox="1"/>
          <p:nvPr/>
        </p:nvSpPr>
        <p:spPr>
          <a:xfrm>
            <a:off x="1980570" y="5242288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Shakira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3631EE-0CCC-014A-B1F5-43904DCB294E}"/>
              </a:ext>
            </a:extLst>
          </p:cNvPr>
          <p:cNvSpPr txBox="1"/>
          <p:nvPr/>
        </p:nvSpPr>
        <p:spPr>
          <a:xfrm>
            <a:off x="3777343" y="5242288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5F4421-5510-3644-A0AD-E1783F259711}"/>
              </a:ext>
            </a:extLst>
          </p:cNvPr>
          <p:cNvSpPr txBox="1"/>
          <p:nvPr/>
        </p:nvSpPr>
        <p:spPr>
          <a:xfrm>
            <a:off x="5551714" y="5242288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great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1918C9-8D16-6C44-8D0B-2924C340E997}"/>
              </a:ext>
            </a:extLst>
          </p:cNvPr>
          <p:cNvSpPr txBox="1"/>
          <p:nvPr/>
        </p:nvSpPr>
        <p:spPr>
          <a:xfrm>
            <a:off x="1980570" y="1639116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Shakira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053A3A-BC44-2344-A591-B068172F292E}"/>
              </a:ext>
            </a:extLst>
          </p:cNvPr>
          <p:cNvSpPr txBox="1"/>
          <p:nvPr/>
        </p:nvSpPr>
        <p:spPr>
          <a:xfrm>
            <a:off x="3716841" y="1662252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C9344E-4C65-D14C-9EE3-F7ECC0ECCCC1}"/>
              </a:ext>
            </a:extLst>
          </p:cNvPr>
          <p:cNvSpPr txBox="1"/>
          <p:nvPr/>
        </p:nvSpPr>
        <p:spPr>
          <a:xfrm>
            <a:off x="5453112" y="1639116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2B7EE3-9C70-C240-9BBC-E17E639976C1}"/>
              </a:ext>
            </a:extLst>
          </p:cNvPr>
          <p:cNvSpPr txBox="1"/>
          <p:nvPr/>
        </p:nvSpPr>
        <p:spPr>
          <a:xfrm>
            <a:off x="304800" y="1500499"/>
            <a:ext cx="110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666E8F-B98F-784D-B0CF-2322FF1D3AAC}"/>
              </a:ext>
            </a:extLst>
          </p:cNvPr>
          <p:cNvSpPr txBox="1"/>
          <p:nvPr/>
        </p:nvSpPr>
        <p:spPr>
          <a:xfrm>
            <a:off x="304800" y="528434"/>
            <a:ext cx="10569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SIMPLIFIED STRUCTURE OF AN RNN ILLUSTRATED WITH A TRANSLATION EXAMPLE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A16200-899A-D244-977F-74DAFA6EC6D2}"/>
              </a:ext>
            </a:extLst>
          </p:cNvPr>
          <p:cNvSpPr txBox="1"/>
          <p:nvPr/>
        </p:nvSpPr>
        <p:spPr>
          <a:xfrm>
            <a:off x="9017152" y="5242288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&lt;END&gt;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41477E-4C58-D640-A3B4-9F75FC9AB001}"/>
              </a:ext>
            </a:extLst>
          </p:cNvPr>
          <p:cNvSpPr txBox="1"/>
          <p:nvPr/>
        </p:nvSpPr>
        <p:spPr>
          <a:xfrm>
            <a:off x="9017152" y="1662252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&lt;END&gt;</a:t>
            </a:r>
          </a:p>
        </p:txBody>
      </p:sp>
    </p:spTree>
    <p:extLst>
      <p:ext uri="{BB962C8B-B14F-4D97-AF65-F5344CB8AC3E}">
        <p14:creationId xmlns:p14="http://schemas.microsoft.com/office/powerpoint/2010/main" val="192503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4C20859F-DDF4-8449-A668-4C89CA536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4" y="1285875"/>
            <a:ext cx="10902374" cy="5572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756070-8E19-3242-943A-07D469EA3762}"/>
              </a:ext>
            </a:extLst>
          </p:cNvPr>
          <p:cNvSpPr txBox="1"/>
          <p:nvPr/>
        </p:nvSpPr>
        <p:spPr>
          <a:xfrm>
            <a:off x="304800" y="528434"/>
            <a:ext cx="8544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RNNs can be multiple layers deep, taking multi-dimensional 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CD01F-5252-604F-BAD1-48BFE98563D8}"/>
              </a:ext>
            </a:extLst>
          </p:cNvPr>
          <p:cNvSpPr txBox="1"/>
          <p:nvPr/>
        </p:nvSpPr>
        <p:spPr>
          <a:xfrm>
            <a:off x="3138007" y="6370347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Shakira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4BDC76-F1F9-6041-AEDA-7AA16E502EB7}"/>
              </a:ext>
            </a:extLst>
          </p:cNvPr>
          <p:cNvSpPr txBox="1"/>
          <p:nvPr/>
        </p:nvSpPr>
        <p:spPr>
          <a:xfrm>
            <a:off x="4808464" y="6388661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97493-A940-5348-8FE4-C12CDFA6C2CC}"/>
              </a:ext>
            </a:extLst>
          </p:cNvPr>
          <p:cNvSpPr txBox="1"/>
          <p:nvPr/>
        </p:nvSpPr>
        <p:spPr>
          <a:xfrm>
            <a:off x="6409278" y="6355573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great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501E7-60C2-3B4A-B670-2C9B5EB85A07}"/>
              </a:ext>
            </a:extLst>
          </p:cNvPr>
          <p:cNvSpPr txBox="1"/>
          <p:nvPr/>
        </p:nvSpPr>
        <p:spPr>
          <a:xfrm>
            <a:off x="3418466" y="2910865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Shakira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B016C-654E-0D46-8450-EE118785B969}"/>
              </a:ext>
            </a:extLst>
          </p:cNvPr>
          <p:cNvSpPr txBox="1"/>
          <p:nvPr/>
        </p:nvSpPr>
        <p:spPr>
          <a:xfrm>
            <a:off x="4924524" y="2910367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F71C1-B24E-454E-A265-09EC048D9197}"/>
              </a:ext>
            </a:extLst>
          </p:cNvPr>
          <p:cNvSpPr txBox="1"/>
          <p:nvPr/>
        </p:nvSpPr>
        <p:spPr>
          <a:xfrm>
            <a:off x="6536844" y="2910367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C72567-C316-1349-A4CA-868F8B7ED77E}"/>
              </a:ext>
            </a:extLst>
          </p:cNvPr>
          <p:cNvSpPr txBox="1"/>
          <p:nvPr/>
        </p:nvSpPr>
        <p:spPr>
          <a:xfrm>
            <a:off x="2848452" y="6037689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Noun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781F95-6D19-2F48-83AE-5024D73F38A6}"/>
              </a:ext>
            </a:extLst>
          </p:cNvPr>
          <p:cNvSpPr txBox="1"/>
          <p:nvPr/>
        </p:nvSpPr>
        <p:spPr>
          <a:xfrm>
            <a:off x="2554373" y="5741913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/B-PER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881805-B72A-F646-BA56-E385727E9EEC}"/>
              </a:ext>
            </a:extLst>
          </p:cNvPr>
          <p:cNvSpPr txBox="1"/>
          <p:nvPr/>
        </p:nvSpPr>
        <p:spPr>
          <a:xfrm>
            <a:off x="130632" y="6402239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Words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AE08B-6C20-C540-AA00-1B9D8BE9DA62}"/>
              </a:ext>
            </a:extLst>
          </p:cNvPr>
          <p:cNvSpPr txBox="1"/>
          <p:nvPr/>
        </p:nvSpPr>
        <p:spPr>
          <a:xfrm>
            <a:off x="130632" y="6076585"/>
            <a:ext cx="1993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Part of speech tags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B24518-F638-3E44-9587-2F1494F8B54A}"/>
              </a:ext>
            </a:extLst>
          </p:cNvPr>
          <p:cNvSpPr txBox="1"/>
          <p:nvPr/>
        </p:nvSpPr>
        <p:spPr>
          <a:xfrm>
            <a:off x="130632" y="5678465"/>
            <a:ext cx="1993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Named entity tags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5DF9A9-8E7E-2C41-BA94-1796E8D2A84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966312" y="6571516"/>
            <a:ext cx="217169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0C793D-BD75-2543-9A8E-6B0ABFE27953}"/>
              </a:ext>
            </a:extLst>
          </p:cNvPr>
          <p:cNvCxnSpPr>
            <a:cxnSpLocks/>
          </p:cNvCxnSpPr>
          <p:nvPr/>
        </p:nvCxnSpPr>
        <p:spPr>
          <a:xfrm>
            <a:off x="2046919" y="6245862"/>
            <a:ext cx="71816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523016-70CA-C340-BDAB-7075A154B573}"/>
              </a:ext>
            </a:extLst>
          </p:cNvPr>
          <p:cNvCxnSpPr>
            <a:cxnSpLocks/>
          </p:cNvCxnSpPr>
          <p:nvPr/>
        </p:nvCxnSpPr>
        <p:spPr>
          <a:xfrm>
            <a:off x="1870469" y="5856337"/>
            <a:ext cx="50745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D0A5F70-3218-754D-88C0-B3BCD34E66ED}"/>
              </a:ext>
            </a:extLst>
          </p:cNvPr>
          <p:cNvSpPr txBox="1"/>
          <p:nvPr/>
        </p:nvSpPr>
        <p:spPr>
          <a:xfrm>
            <a:off x="4472477" y="6017019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Verb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37E44C-8588-6749-BC4E-254444C185A3}"/>
              </a:ext>
            </a:extLst>
          </p:cNvPr>
          <p:cNvSpPr txBox="1"/>
          <p:nvPr/>
        </p:nvSpPr>
        <p:spPr>
          <a:xfrm>
            <a:off x="4153413" y="5754331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/O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11293B-9C0A-2F4F-A964-AA9F1BBBB875}"/>
              </a:ext>
            </a:extLst>
          </p:cNvPr>
          <p:cNvSpPr txBox="1"/>
          <p:nvPr/>
        </p:nvSpPr>
        <p:spPr>
          <a:xfrm>
            <a:off x="6115199" y="6050107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9BDCAE-36F9-4A46-9FD6-A2436802BD80}"/>
              </a:ext>
            </a:extLst>
          </p:cNvPr>
          <p:cNvSpPr txBox="1"/>
          <p:nvPr/>
        </p:nvSpPr>
        <p:spPr>
          <a:xfrm>
            <a:off x="5872223" y="5747038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/O</a:t>
            </a:r>
          </a:p>
        </p:txBody>
      </p:sp>
    </p:spTree>
    <p:extLst>
      <p:ext uri="{BB962C8B-B14F-4D97-AF65-F5344CB8AC3E}">
        <p14:creationId xmlns:p14="http://schemas.microsoft.com/office/powerpoint/2010/main" val="324190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EE1D6E-88C5-E848-B9EF-CB00CC5A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398"/>
            <a:ext cx="12192000" cy="5405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78FA94-172A-DF48-8701-0E09E56D37E3}"/>
              </a:ext>
            </a:extLst>
          </p:cNvPr>
          <p:cNvSpPr txBox="1"/>
          <p:nvPr/>
        </p:nvSpPr>
        <p:spPr>
          <a:xfrm>
            <a:off x="2832906" y="725948"/>
            <a:ext cx="1877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Describing an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54F1FE-0C38-FA4F-AF17-FD9F3A52C935}"/>
              </a:ext>
            </a:extLst>
          </p:cNvPr>
          <p:cNvSpPr txBox="1"/>
          <p:nvPr/>
        </p:nvSpPr>
        <p:spPr>
          <a:xfrm>
            <a:off x="7543249" y="743973"/>
            <a:ext cx="1748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Sentiment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1F3115-0782-7D46-A37A-56858FE5CE09}"/>
              </a:ext>
            </a:extLst>
          </p:cNvPr>
          <p:cNvSpPr txBox="1"/>
          <p:nvPr/>
        </p:nvSpPr>
        <p:spPr>
          <a:xfrm>
            <a:off x="2658543" y="3352056"/>
            <a:ext cx="2468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Translation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1D4971-4591-584D-AE99-0853E8A814DE}"/>
              </a:ext>
            </a:extLst>
          </p:cNvPr>
          <p:cNvSpPr txBox="1"/>
          <p:nvPr/>
        </p:nvSpPr>
        <p:spPr>
          <a:xfrm>
            <a:off x="7064830" y="3373787"/>
            <a:ext cx="2468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Description of video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A4A58D-618A-5E45-B978-1F630BE8F51F}"/>
              </a:ext>
            </a:extLst>
          </p:cNvPr>
          <p:cNvSpPr txBox="1"/>
          <p:nvPr/>
        </p:nvSpPr>
        <p:spPr>
          <a:xfrm>
            <a:off x="2658543" y="2554748"/>
            <a:ext cx="1550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One input (the image)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9B2A5C-1387-D84C-8149-C18CCEF9F4DC}"/>
              </a:ext>
            </a:extLst>
          </p:cNvPr>
          <p:cNvSpPr txBox="1"/>
          <p:nvPr/>
        </p:nvSpPr>
        <p:spPr>
          <a:xfrm>
            <a:off x="7178997" y="1466177"/>
            <a:ext cx="224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One output (the sentiment score)</a:t>
            </a:r>
          </a:p>
        </p:txBody>
      </p:sp>
    </p:spTree>
    <p:extLst>
      <p:ext uri="{BB962C8B-B14F-4D97-AF65-F5344CB8AC3E}">
        <p14:creationId xmlns:p14="http://schemas.microsoft.com/office/powerpoint/2010/main" val="3131052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AED6B4-9C75-EF4F-B7ED-35EF8943B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4" t="3942" r="3004" b="5391"/>
          <a:stretch/>
        </p:blipFill>
        <p:spPr>
          <a:xfrm>
            <a:off x="2429452" y="1021025"/>
            <a:ext cx="6433457" cy="4517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B39318-B9F7-2C4E-8FF1-25D9A68D3FF8}"/>
              </a:ext>
            </a:extLst>
          </p:cNvPr>
          <p:cNvSpPr txBox="1"/>
          <p:nvPr/>
        </p:nvSpPr>
        <p:spPr>
          <a:xfrm>
            <a:off x="1277128" y="539320"/>
            <a:ext cx="7380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Illustration of the Vanishing Gradient Problem in an RNN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8CB633-52B7-4248-81E9-0B2587C7BD5D}"/>
              </a:ext>
            </a:extLst>
          </p:cNvPr>
          <p:cNvSpPr txBox="1"/>
          <p:nvPr/>
        </p:nvSpPr>
        <p:spPr>
          <a:xfrm>
            <a:off x="1277128" y="5724631"/>
            <a:ext cx="7567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The gradient caused by the error at step “t” is very small when we need</a:t>
            </a:r>
          </a:p>
          <a:p>
            <a:r>
              <a:rPr lang="en-US" sz="2000" i="1" dirty="0"/>
              <a:t>to update the weights of ”t-3”.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C9AAA2-1A5C-774C-9E17-D9036BD667F4}"/>
              </a:ext>
            </a:extLst>
          </p:cNvPr>
          <p:cNvSpPr txBox="1"/>
          <p:nvPr/>
        </p:nvSpPr>
        <p:spPr>
          <a:xfrm>
            <a:off x="1277128" y="3927510"/>
            <a:ext cx="99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  <a:br>
              <a:rPr lang="en-US" b="1" dirty="0"/>
            </a:br>
            <a:r>
              <a:rPr lang="en-US" b="1" dirty="0"/>
              <a:t>Neurons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3DA9E7-0F66-6740-843B-69CA45E9AAA9}"/>
              </a:ext>
            </a:extLst>
          </p:cNvPr>
          <p:cNvSpPr txBox="1"/>
          <p:nvPr/>
        </p:nvSpPr>
        <p:spPr>
          <a:xfrm>
            <a:off x="1277128" y="2633479"/>
            <a:ext cx="1152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B24D65-2AD1-5549-9B39-A58DF187720E}"/>
              </a:ext>
            </a:extLst>
          </p:cNvPr>
          <p:cNvSpPr txBox="1"/>
          <p:nvPr/>
        </p:nvSpPr>
        <p:spPr>
          <a:xfrm>
            <a:off x="1277128" y="5036875"/>
            <a:ext cx="101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556999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C557BEB3-68A8-7D46-A620-C1DAB67B7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955" y="5347903"/>
            <a:ext cx="5016955" cy="10052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B1A168-0184-4E49-845E-89E63A714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05" y="1291431"/>
            <a:ext cx="10694221" cy="4258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DB396E-69EE-C947-A053-3A1C50B786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400" b="83600" l="21552" r="96552">
                        <a14:foregroundMark x1="68534" y1="24000" x2="36207" y2="30800"/>
                        <a14:foregroundMark x1="36207" y1="30800" x2="34052" y2="61600"/>
                        <a14:foregroundMark x1="34052" y1="61600" x2="58621" y2="81200"/>
                        <a14:foregroundMark x1="58621" y1="81200" x2="85776" y2="64800"/>
                        <a14:foregroundMark x1="85776" y1="64800" x2="87500" y2="56800"/>
                        <a14:foregroundMark x1="72414" y1="50800" x2="57759" y2="22400"/>
                        <a14:foregroundMark x1="57759" y1="22400" x2="57759" y2="19200"/>
                        <a14:foregroundMark x1="65517" y1="18400" x2="65517" y2="18400"/>
                        <a14:foregroundMark x1="62931" y1="20000" x2="33190" y2="32400"/>
                        <a14:foregroundMark x1="33190" y1="32400" x2="28583" y2="61548"/>
                        <a14:foregroundMark x1="28621" y1="62511" x2="55172" y2="79600"/>
                        <a14:foregroundMark x1="55172" y1="79600" x2="86638" y2="72000"/>
                        <a14:foregroundMark x1="86638" y1="72000" x2="91379" y2="41200"/>
                        <a14:foregroundMark x1="91379" y1="41200" x2="67672" y2="19200"/>
                        <a14:foregroundMark x1="67672" y1="19200" x2="51293" y2="21600"/>
                        <a14:foregroundMark x1="61207" y1="67200" x2="80172" y2="67600"/>
                        <a14:foregroundMark x1="60776" y1="65600" x2="56034" y2="60000"/>
                        <a14:foregroundMark x1="64655" y1="57200" x2="46552" y2="66000"/>
                        <a14:foregroundMark x1="40948" y1="61200" x2="35345" y2="31200"/>
                        <a14:foregroundMark x1="35345" y1="31200" x2="63793" y2="18800"/>
                        <a14:foregroundMark x1="63793" y1="17600" x2="32759" y2="32000"/>
                        <a14:foregroundMark x1="32759" y1="32000" x2="29741" y2="40400"/>
                        <a14:foregroundMark x1="21719" y1="69848" x2="21552" y2="70800"/>
                        <a14:foregroundMark x1="27155" y1="38800" x2="23739" y2="58310"/>
                        <a14:foregroundMark x1="28882" y1="73192" x2="60776" y2="83600"/>
                        <a14:foregroundMark x1="22051" y1="70963" x2="22800" y2="71207"/>
                        <a14:foregroundMark x1="21552" y1="70800" x2="21927" y2="70922"/>
                        <a14:foregroundMark x1="88362" y1="72000" x2="92672" y2="41200"/>
                        <a14:foregroundMark x1="92672" y1="41200" x2="83621" y2="26800"/>
                        <a14:foregroundMark x1="83190" y1="26400" x2="96552" y2="54400"/>
                        <a14:foregroundMark x1="96552" y1="54400" x2="77586" y2="78000"/>
                        <a14:backgroundMark x1="31466" y1="79200" x2="18103" y2="62400"/>
                        <a14:backgroundMark x1="23276" y1="73200" x2="27155" y2="72000"/>
                        <a14:backgroundMark x1="19828" y1="64800" x2="19828" y2="54800"/>
                        <a14:backgroundMark x1="21121" y1="58400" x2="21552" y2="69200"/>
                      </a14:backgroundRemoval>
                    </a14:imgEffect>
                  </a14:imgLayer>
                </a14:imgProps>
              </a:ext>
            </a:extLst>
          </a:blip>
          <a:srcRect l="25602" t="15495" b="12778"/>
          <a:stretch/>
        </p:blipFill>
        <p:spPr>
          <a:xfrm>
            <a:off x="3429754" y="2731189"/>
            <a:ext cx="301927" cy="313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749355-0BA3-8640-BBEC-9D50BEFA916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0283" y="3941126"/>
            <a:ext cx="359981" cy="3713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1476DE-1C26-7C4B-B4F8-A7AACED7410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5771" y="2731189"/>
            <a:ext cx="386662" cy="414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FE5E4B-5DA5-044A-950A-18C50783A81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1630" y="3977511"/>
            <a:ext cx="386662" cy="37134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E44A0F-0627-5347-8BA8-48A26D1CFC1E}"/>
              </a:ext>
            </a:extLst>
          </p:cNvPr>
          <p:cNvCxnSpPr>
            <a:cxnSpLocks/>
          </p:cNvCxnSpPr>
          <p:nvPr/>
        </p:nvCxnSpPr>
        <p:spPr>
          <a:xfrm flipH="1" flipV="1">
            <a:off x="1716658" y="2166996"/>
            <a:ext cx="1609546" cy="7223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885256A-F841-BF44-BA06-8ABD3E6F58FE}"/>
              </a:ext>
            </a:extLst>
          </p:cNvPr>
          <p:cNvSpPr txBox="1"/>
          <p:nvPr/>
        </p:nvSpPr>
        <p:spPr>
          <a:xfrm>
            <a:off x="159080" y="1752482"/>
            <a:ext cx="1557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memory from the previous step</a:t>
            </a:r>
            <a:endParaRPr lang="en-US" sz="14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214C74-047C-6645-A5DB-44C498422ECF}"/>
              </a:ext>
            </a:extLst>
          </p:cNvPr>
          <p:cNvSpPr txBox="1"/>
          <p:nvPr/>
        </p:nvSpPr>
        <p:spPr>
          <a:xfrm>
            <a:off x="283117" y="305874"/>
            <a:ext cx="29980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 LSTM repeating group: </a:t>
            </a:r>
            <a:br>
              <a:rPr lang="en-US" b="1" dirty="0"/>
            </a:br>
            <a:r>
              <a:rPr lang="en-US" sz="1400" dirty="0"/>
              <a:t>- Takes 3 input </a:t>
            </a:r>
            <a:r>
              <a:rPr lang="en-US" sz="1400" u="sng" dirty="0"/>
              <a:t>vectors</a:t>
            </a:r>
            <a:r>
              <a:rPr lang="en-US" sz="1400" dirty="0"/>
              <a:t> (Ct-1, ht-1, Xt)</a:t>
            </a:r>
            <a:br>
              <a:rPr lang="en-US" sz="1400" u="sng" dirty="0"/>
            </a:br>
            <a:r>
              <a:rPr lang="en-US" sz="1400" dirty="0"/>
              <a:t>- Produces 2 output </a:t>
            </a:r>
            <a:r>
              <a:rPr lang="en-US" sz="1400" u="sng" dirty="0"/>
              <a:t>vectors</a:t>
            </a:r>
            <a:r>
              <a:rPr lang="en-US" sz="1400" dirty="0"/>
              <a:t> (Ct, ht)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23592A-DDB9-194E-9B46-7F75FE9AC125}"/>
              </a:ext>
            </a:extLst>
          </p:cNvPr>
          <p:cNvSpPr txBox="1"/>
          <p:nvPr/>
        </p:nvSpPr>
        <p:spPr>
          <a:xfrm>
            <a:off x="5520906" y="6175356"/>
            <a:ext cx="1233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(weights learned)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943574-D236-3C48-B8A8-78333F1079C2}"/>
              </a:ext>
            </a:extLst>
          </p:cNvPr>
          <p:cNvSpPr txBox="1"/>
          <p:nvPr/>
        </p:nvSpPr>
        <p:spPr>
          <a:xfrm>
            <a:off x="768680" y="5401043"/>
            <a:ext cx="1557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output from the previous step</a:t>
            </a:r>
            <a:endParaRPr lang="en-US" sz="1400" i="1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478A856-D13E-1A42-AE81-5AD5C59509F0}"/>
              </a:ext>
            </a:extLst>
          </p:cNvPr>
          <p:cNvCxnSpPr>
            <a:cxnSpLocks/>
          </p:cNvCxnSpPr>
          <p:nvPr/>
        </p:nvCxnSpPr>
        <p:spPr>
          <a:xfrm flipH="1">
            <a:off x="2130727" y="4348860"/>
            <a:ext cx="1293957" cy="11211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CBD414A-BBDE-DF47-9EDD-406D308D4032}"/>
              </a:ext>
            </a:extLst>
          </p:cNvPr>
          <p:cNvSpPr txBox="1"/>
          <p:nvPr/>
        </p:nvSpPr>
        <p:spPr>
          <a:xfrm>
            <a:off x="2366220" y="5913746"/>
            <a:ext cx="1557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input from this step</a:t>
            </a:r>
            <a:endParaRPr lang="en-US" sz="1400" i="1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B19D5DE-CEEA-E546-9E26-0040C1485630}"/>
              </a:ext>
            </a:extLst>
          </p:cNvPr>
          <p:cNvCxnSpPr>
            <a:cxnSpLocks/>
          </p:cNvCxnSpPr>
          <p:nvPr/>
        </p:nvCxnSpPr>
        <p:spPr>
          <a:xfrm flipH="1">
            <a:off x="3269654" y="5347903"/>
            <a:ext cx="817948" cy="54451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C46F1C3-9A08-8548-A353-87E13EB59A2F}"/>
              </a:ext>
            </a:extLst>
          </p:cNvPr>
          <p:cNvSpPr txBox="1"/>
          <p:nvPr/>
        </p:nvSpPr>
        <p:spPr>
          <a:xfrm>
            <a:off x="6718855" y="6264231"/>
            <a:ext cx="9327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(element by element)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839164-03C5-4D46-8BFE-6FE89AAED7A3}"/>
              </a:ext>
            </a:extLst>
          </p:cNvPr>
          <p:cNvSpPr txBox="1"/>
          <p:nvPr/>
        </p:nvSpPr>
        <p:spPr>
          <a:xfrm>
            <a:off x="8446885" y="6175356"/>
            <a:ext cx="17122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e.g. </a:t>
            </a:r>
            <a:br>
              <a:rPr lang="en-US" sz="1100" dirty="0"/>
            </a:br>
            <a:r>
              <a:rPr lang="en-US" sz="1100" dirty="0"/>
              <a:t>ht-1 </a:t>
            </a:r>
            <a:r>
              <a:rPr lang="en-US" sz="1100" i="1" dirty="0"/>
              <a:t>concat</a:t>
            </a:r>
            <a:r>
              <a:rPr lang="en-US" sz="1100" dirty="0"/>
              <a:t> xt = [ht-1, xt]</a:t>
            </a:r>
          </a:p>
        </p:txBody>
      </p:sp>
    </p:spTree>
    <p:extLst>
      <p:ext uri="{BB962C8B-B14F-4D97-AF65-F5344CB8AC3E}">
        <p14:creationId xmlns:p14="http://schemas.microsoft.com/office/powerpoint/2010/main" val="2270091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1A168-0184-4E49-845E-89E63A714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05" y="1619235"/>
            <a:ext cx="10694221" cy="4258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DB396E-69EE-C947-A053-3A1C50B78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400" b="83600" l="21552" r="96552">
                        <a14:foregroundMark x1="68534" y1="24000" x2="36207" y2="30800"/>
                        <a14:foregroundMark x1="36207" y1="30800" x2="34052" y2="61600"/>
                        <a14:foregroundMark x1="34052" y1="61600" x2="58621" y2="81200"/>
                        <a14:foregroundMark x1="58621" y1="81200" x2="85776" y2="64800"/>
                        <a14:foregroundMark x1="85776" y1="64800" x2="87500" y2="56800"/>
                        <a14:foregroundMark x1="72414" y1="50800" x2="57759" y2="22400"/>
                        <a14:foregroundMark x1="57759" y1="22400" x2="57759" y2="19200"/>
                        <a14:foregroundMark x1="65517" y1="18400" x2="65517" y2="18400"/>
                        <a14:foregroundMark x1="62931" y1="20000" x2="33190" y2="32400"/>
                        <a14:foregroundMark x1="33190" y1="32400" x2="28583" y2="61548"/>
                        <a14:foregroundMark x1="28621" y1="62511" x2="55172" y2="79600"/>
                        <a14:foregroundMark x1="55172" y1="79600" x2="86638" y2="72000"/>
                        <a14:foregroundMark x1="86638" y1="72000" x2="91379" y2="41200"/>
                        <a14:foregroundMark x1="91379" y1="41200" x2="67672" y2="19200"/>
                        <a14:foregroundMark x1="67672" y1="19200" x2="51293" y2="21600"/>
                        <a14:foregroundMark x1="61207" y1="67200" x2="80172" y2="67600"/>
                        <a14:foregroundMark x1="60776" y1="65600" x2="56034" y2="60000"/>
                        <a14:foregroundMark x1="64655" y1="57200" x2="46552" y2="66000"/>
                        <a14:foregroundMark x1="40948" y1="61200" x2="35345" y2="31200"/>
                        <a14:foregroundMark x1="35345" y1="31200" x2="63793" y2="18800"/>
                        <a14:foregroundMark x1="63793" y1="17600" x2="32759" y2="32000"/>
                        <a14:foregroundMark x1="32759" y1="32000" x2="29741" y2="40400"/>
                        <a14:foregroundMark x1="21719" y1="69848" x2="21552" y2="70800"/>
                        <a14:foregroundMark x1="27155" y1="38800" x2="23739" y2="58310"/>
                        <a14:foregroundMark x1="28882" y1="73192" x2="60776" y2="83600"/>
                        <a14:foregroundMark x1="22051" y1="70963" x2="22800" y2="71207"/>
                        <a14:foregroundMark x1="21552" y1="70800" x2="21927" y2="70922"/>
                        <a14:foregroundMark x1="88362" y1="72000" x2="92672" y2="41200"/>
                        <a14:foregroundMark x1="92672" y1="41200" x2="83621" y2="26800"/>
                        <a14:foregroundMark x1="83190" y1="26400" x2="96552" y2="54400"/>
                        <a14:foregroundMark x1="96552" y1="54400" x2="77586" y2="78000"/>
                        <a14:backgroundMark x1="31466" y1="79200" x2="18103" y2="62400"/>
                        <a14:backgroundMark x1="23276" y1="73200" x2="27155" y2="72000"/>
                        <a14:backgroundMark x1="19828" y1="64800" x2="19828" y2="54800"/>
                        <a14:backgroundMark x1="21121" y1="58400" x2="21552" y2="69200"/>
                      </a14:backgroundRemoval>
                    </a14:imgEffect>
                  </a14:imgLayer>
                </a14:imgProps>
              </a:ext>
            </a:extLst>
          </a:blip>
          <a:srcRect l="25602" t="15495" b="12778"/>
          <a:stretch/>
        </p:blipFill>
        <p:spPr>
          <a:xfrm>
            <a:off x="3429754" y="3058993"/>
            <a:ext cx="301927" cy="313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749355-0BA3-8640-BBEC-9D50BEFA916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0283" y="4268930"/>
            <a:ext cx="359981" cy="3713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1476DE-1C26-7C4B-B4F8-A7AACED7410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5771" y="3058993"/>
            <a:ext cx="386662" cy="414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FE5E4B-5DA5-044A-950A-18C50783A81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1630" y="4305315"/>
            <a:ext cx="386662" cy="3713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214C74-047C-6645-A5DB-44C498422ECF}"/>
              </a:ext>
            </a:extLst>
          </p:cNvPr>
          <p:cNvSpPr txBox="1"/>
          <p:nvPr/>
        </p:nvSpPr>
        <p:spPr>
          <a:xfrm>
            <a:off x="304984" y="472634"/>
            <a:ext cx="6350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Memory Pipeline: The core idea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The information flows easily and mostly unchanged across multiple steps.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Changes to the memory only happen when determined by the gates.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The derivative of this is close to 1 (no gradient vanishing or explosion).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DB9E3AF-6AA6-FA41-9FBF-EBCB8011B143}"/>
              </a:ext>
            </a:extLst>
          </p:cNvPr>
          <p:cNvSpPr/>
          <p:nvPr/>
        </p:nvSpPr>
        <p:spPr>
          <a:xfrm>
            <a:off x="491705" y="3074629"/>
            <a:ext cx="10886537" cy="33854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376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93CD194-9B45-8C49-9A32-296344E3DD01}"/>
              </a:ext>
            </a:extLst>
          </p:cNvPr>
          <p:cNvGrpSpPr/>
          <p:nvPr/>
        </p:nvGrpSpPr>
        <p:grpSpPr>
          <a:xfrm>
            <a:off x="465997" y="1767682"/>
            <a:ext cx="2998036" cy="2514701"/>
            <a:chOff x="586596" y="1767681"/>
            <a:chExt cx="2998036" cy="25147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173457B-1191-D940-8A6E-46194CF134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76" t="4660" r="7749"/>
            <a:stretch/>
          </p:blipFill>
          <p:spPr>
            <a:xfrm>
              <a:off x="586596" y="1767681"/>
              <a:ext cx="2998036" cy="206713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DCA157-04F6-AD40-83E1-2AFC6FF41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176"/>
            <a:stretch/>
          </p:blipFill>
          <p:spPr>
            <a:xfrm>
              <a:off x="809869" y="3834819"/>
              <a:ext cx="2503678" cy="447563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649CF94-28C9-704B-A474-9DBE7C6B97C1}"/>
              </a:ext>
            </a:extLst>
          </p:cNvPr>
          <p:cNvSpPr txBox="1"/>
          <p:nvPr/>
        </p:nvSpPr>
        <p:spPr>
          <a:xfrm>
            <a:off x="465997" y="329835"/>
            <a:ext cx="299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Decide what to forget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B828BB-EF75-2E44-8422-595EDA1BC156}"/>
                  </a:ext>
                </a:extLst>
              </p:cNvPr>
              <p:cNvSpPr txBox="1"/>
              <p:nvPr/>
            </p:nvSpPr>
            <p:spPr>
              <a:xfrm>
                <a:off x="465997" y="813575"/>
                <a:ext cx="299803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 sigmoid learned NN that uses the previous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400" dirty="0"/>
                  <a:t> and the current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to decide which parts of the memory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400" dirty="0"/>
                  <a:t> must be forgotten.</a:t>
                </a:r>
                <a:endParaRPr lang="en-US" sz="11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B828BB-EF75-2E44-8422-595EDA1BC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7" y="813575"/>
                <a:ext cx="2998036" cy="954107"/>
              </a:xfrm>
              <a:prstGeom prst="rect">
                <a:avLst/>
              </a:prstGeom>
              <a:blipFill>
                <a:blip r:embed="rId5"/>
                <a:stretch>
                  <a:fillRect l="-422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C3354F-BA24-C140-873F-BA848EF60D43}"/>
                  </a:ext>
                </a:extLst>
              </p:cNvPr>
              <p:cNvSpPr txBox="1"/>
              <p:nvPr/>
            </p:nvSpPr>
            <p:spPr>
              <a:xfrm>
                <a:off x="465997" y="4339159"/>
                <a:ext cx="2998036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0" dirty="0"/>
                  <a:t>For example,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=[1, 1, 0, 0]</m:t>
                    </m:r>
                  </m:oMath>
                </a14:m>
                <a:r>
                  <a:rPr lang="en-US" sz="1100" i="1" dirty="0"/>
                  <a:t> </a:t>
                </a:r>
                <a:r>
                  <a:rPr lang="en-US" sz="1100" dirty="0"/>
                  <a:t>this means that the first 2 elements of the vector should be kept and the last 2 forgotten. </a:t>
                </a:r>
                <a:endParaRPr lang="en-US" sz="1100" i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C3354F-BA24-C140-873F-BA848EF60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7" y="4339159"/>
                <a:ext cx="2998036" cy="600164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DDA61E76-12FE-5841-B11A-A24CC7D69CDF}"/>
              </a:ext>
            </a:extLst>
          </p:cNvPr>
          <p:cNvSpPr txBox="1"/>
          <p:nvPr/>
        </p:nvSpPr>
        <p:spPr>
          <a:xfrm>
            <a:off x="4284623" y="337617"/>
            <a:ext cx="432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Decide what to commit to memory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30F3B9-A16D-B34C-9FF7-0803E53C9F93}"/>
                  </a:ext>
                </a:extLst>
              </p:cNvPr>
              <p:cNvSpPr txBox="1"/>
              <p:nvPr/>
            </p:nvSpPr>
            <p:spPr>
              <a:xfrm>
                <a:off x="4284622" y="813575"/>
                <a:ext cx="432311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- A learned </a:t>
                </a:r>
                <a:r>
                  <a:rPr lang="en-US" sz="1400" i="1" dirty="0"/>
                  <a:t>tanh </a:t>
                </a:r>
                <a:r>
                  <a:rPr lang="en-US" sz="1400" dirty="0"/>
                  <a:t>NN uses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to determine how the memory should be updated.</a:t>
                </a:r>
              </a:p>
              <a:p>
                <a:r>
                  <a:rPr lang="en-US" sz="1400" dirty="0"/>
                  <a:t>- A learned </a:t>
                </a:r>
                <a:r>
                  <a:rPr lang="en-US" sz="1400" i="1" dirty="0"/>
                  <a:t>sigmoid NN</a:t>
                </a:r>
                <a:r>
                  <a:rPr lang="en-US" sz="1400" dirty="0"/>
                  <a:t> uses the same inputs to determine which parts of the memory must be updated.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30F3B9-A16D-B34C-9FF7-0803E53C9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22" y="813575"/>
                <a:ext cx="4323111" cy="954107"/>
              </a:xfrm>
              <a:prstGeom prst="rect">
                <a:avLst/>
              </a:prstGeom>
              <a:blipFill>
                <a:blip r:embed="rId7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B77AF871-5EC2-0249-ADD0-A9D4ACF7708B}"/>
              </a:ext>
            </a:extLst>
          </p:cNvPr>
          <p:cNvGrpSpPr/>
          <p:nvPr/>
        </p:nvGrpSpPr>
        <p:grpSpPr>
          <a:xfrm>
            <a:off x="4715291" y="1949456"/>
            <a:ext cx="2761417" cy="2389703"/>
            <a:chOff x="4715291" y="1892680"/>
            <a:chExt cx="2761417" cy="238970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93F9B4-8DF0-1947-B971-203A41F7B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5291" y="1892680"/>
              <a:ext cx="2761417" cy="181713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C851A8F-6F6D-6B42-BBA1-5A1D8C973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27152" y="3677376"/>
              <a:ext cx="2137693" cy="60500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95B23FF-8179-9A49-89B8-CE581D27F37B}"/>
                  </a:ext>
                </a:extLst>
              </p:cNvPr>
              <p:cNvSpPr txBox="1"/>
              <p:nvPr/>
            </p:nvSpPr>
            <p:spPr>
              <a:xfrm>
                <a:off x="4284622" y="4422807"/>
                <a:ext cx="4323111" cy="11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0" dirty="0"/>
                  <a:t>For example,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=[0, 0, 1, 1]</m:t>
                    </m:r>
                  </m:oMath>
                </a14:m>
                <a:r>
                  <a:rPr lang="en-US" sz="1100" i="1" dirty="0"/>
                  <a:t> </a:t>
                </a:r>
                <a:r>
                  <a:rPr lang="en-US" sz="1100" dirty="0"/>
                  <a:t>and</a:t>
                </a:r>
                <a:r>
                  <a:rPr lang="en-US" sz="11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100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−1, 0.2, 0.4, 1]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 this means that the memory  positions 3 and 4 must have 0.4 and 1 added to them.</a:t>
                </a:r>
              </a:p>
              <a:p>
                <a:br>
                  <a:rPr lang="en-US" sz="1100" dirty="0"/>
                </a:br>
                <a:r>
                  <a:rPr lang="en-US" sz="1100" dirty="0"/>
                  <a:t>Note that this decision of which parts of the memory to update is independent from the previous one. There are some </a:t>
                </a:r>
                <a:r>
                  <a:rPr lang="en-US" sz="1100"/>
                  <a:t>LSTM variants </a:t>
                </a:r>
                <a:r>
                  <a:rPr lang="en-US" sz="1100" dirty="0"/>
                  <a:t>where this decisions are coupled.</a:t>
                </a: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95B23FF-8179-9A49-89B8-CE581D27F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22" y="4422807"/>
                <a:ext cx="4323111" cy="1111651"/>
              </a:xfrm>
              <a:prstGeom prst="rect">
                <a:avLst/>
              </a:prstGeom>
              <a:blipFill>
                <a:blip r:embed="rId10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548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7649CF94-28C9-704B-A474-9DBE7C6B97C1}"/>
              </a:ext>
            </a:extLst>
          </p:cNvPr>
          <p:cNvSpPr txBox="1"/>
          <p:nvPr/>
        </p:nvSpPr>
        <p:spPr>
          <a:xfrm>
            <a:off x="465997" y="329835"/>
            <a:ext cx="299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3. Commit to memory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B828BB-EF75-2E44-8422-595EDA1BC156}"/>
                  </a:ext>
                </a:extLst>
              </p:cNvPr>
              <p:cNvSpPr txBox="1"/>
              <p:nvPr/>
            </p:nvSpPr>
            <p:spPr>
              <a:xfrm>
                <a:off x="465997" y="813575"/>
                <a:ext cx="29980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Get a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by modifying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400" dirty="0"/>
                  <a:t> based on the previous steps.  </a:t>
                </a:r>
                <a:endParaRPr lang="en-US" sz="11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B828BB-EF75-2E44-8422-595EDA1BC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7" y="813575"/>
                <a:ext cx="2998036" cy="523220"/>
              </a:xfrm>
              <a:prstGeom prst="rect">
                <a:avLst/>
              </a:prstGeom>
              <a:blipFill>
                <a:blip r:embed="rId3"/>
                <a:stretch>
                  <a:fillRect l="-42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DDA61E76-12FE-5841-B11A-A24CC7D69CDF}"/>
              </a:ext>
            </a:extLst>
          </p:cNvPr>
          <p:cNvSpPr txBox="1"/>
          <p:nvPr/>
        </p:nvSpPr>
        <p:spPr>
          <a:xfrm>
            <a:off x="4284623" y="337617"/>
            <a:ext cx="592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Calculate the step output from the updated memory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30F3B9-A16D-B34C-9FF7-0803E53C9F93}"/>
                  </a:ext>
                </a:extLst>
              </p:cNvPr>
              <p:cNvSpPr txBox="1"/>
              <p:nvPr/>
            </p:nvSpPr>
            <p:spPr>
              <a:xfrm>
                <a:off x="4284621" y="813575"/>
                <a:ext cx="59210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400" dirty="0"/>
                  <a:t>A pointwise </a:t>
                </a:r>
                <a:r>
                  <a:rPr lang="en-US" sz="1400" i="1" dirty="0"/>
                  <a:t>tanh</a:t>
                </a:r>
                <a:r>
                  <a:rPr lang="en-US" sz="1400" dirty="0"/>
                  <a:t> is used to map the updated memory between -1 and 1.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dirty="0"/>
                  <a:t>A learned </a:t>
                </a:r>
                <a:r>
                  <a:rPr lang="en-US" sz="1400" i="1" dirty="0"/>
                  <a:t>sigmoid NN</a:t>
                </a:r>
                <a:r>
                  <a:rPr lang="en-US" sz="1400" dirty="0"/>
                  <a:t> uses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400" dirty="0"/>
                  <a:t>to determine which parts of the updated memory must be used for the output.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30F3B9-A16D-B34C-9FF7-0803E53C9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21" y="813575"/>
                <a:ext cx="5921012" cy="738664"/>
              </a:xfrm>
              <a:prstGeom prst="rect">
                <a:avLst/>
              </a:prstGeom>
              <a:blipFill>
                <a:blip r:embed="rId4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9ABFB345-98D0-7E4C-B1FA-71F67E017D43}"/>
              </a:ext>
            </a:extLst>
          </p:cNvPr>
          <p:cNvGrpSpPr/>
          <p:nvPr/>
        </p:nvGrpSpPr>
        <p:grpSpPr>
          <a:xfrm>
            <a:off x="465997" y="1451203"/>
            <a:ext cx="2761417" cy="2282753"/>
            <a:chOff x="465997" y="1451203"/>
            <a:chExt cx="2761417" cy="228275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7B6378F-8F5B-E648-8EE4-833770A92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997" y="1451203"/>
              <a:ext cx="2761417" cy="170300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395CA5-DEC7-0042-AFF6-5B5CC9E6C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443" y="3207348"/>
              <a:ext cx="2374523" cy="52660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8EBB91-211D-C046-9FF8-33CF09D272A1}"/>
              </a:ext>
            </a:extLst>
          </p:cNvPr>
          <p:cNvGrpSpPr/>
          <p:nvPr/>
        </p:nvGrpSpPr>
        <p:grpSpPr>
          <a:xfrm>
            <a:off x="5925420" y="1658865"/>
            <a:ext cx="2448929" cy="2494997"/>
            <a:chOff x="5020612" y="2320795"/>
            <a:chExt cx="2448929" cy="249499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34F883B-A4CC-274B-8366-29AAA0822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20612" y="2320795"/>
              <a:ext cx="2448929" cy="162352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27854DE-B821-DB42-9730-BC694A55D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55613" y="3831418"/>
              <a:ext cx="2286538" cy="98437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7908CB5-F6C2-FB40-9E93-2945891B6C84}"/>
              </a:ext>
            </a:extLst>
          </p:cNvPr>
          <p:cNvSpPr txBox="1"/>
          <p:nvPr/>
        </p:nvSpPr>
        <p:spPr>
          <a:xfrm>
            <a:off x="4284621" y="4005234"/>
            <a:ext cx="59210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/>
              <a:t>Not everything that is flowing through Ct is relevant for the output of a step.  </a:t>
            </a:r>
            <a:br>
              <a:rPr lang="en-US" sz="1100" b="0" dirty="0"/>
            </a:br>
            <a:br>
              <a:rPr lang="en-US" sz="1100" b="0" dirty="0"/>
            </a:br>
            <a:r>
              <a:rPr lang="en-US" sz="1100" b="0" dirty="0"/>
              <a:t>For example, </a:t>
            </a:r>
            <a:r>
              <a:rPr lang="en-US" sz="1100" dirty="0"/>
              <a:t>in an NLP problem, if </a:t>
            </a:r>
            <a:r>
              <a:rPr lang="en-US" sz="1100" i="1" dirty="0"/>
              <a:t>xt</a:t>
            </a:r>
            <a:r>
              <a:rPr lang="en-US" sz="1100" dirty="0"/>
              <a:t> is a subject, this step might decide to output if the subject is singular or plural to inform the conjugation of the verb that might come in the following step.</a:t>
            </a:r>
          </a:p>
        </p:txBody>
      </p:sp>
    </p:spTree>
    <p:extLst>
      <p:ext uri="{BB962C8B-B14F-4D97-AF65-F5344CB8AC3E}">
        <p14:creationId xmlns:p14="http://schemas.microsoft.com/office/powerpoint/2010/main" val="2880364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89966B-E55B-C649-AC02-472DF79C4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89"/>
            <a:ext cx="12192000" cy="489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09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7204</TotalTime>
  <Words>566</Words>
  <Application>Microsoft Macintosh PowerPoint</Application>
  <PresentationFormat>Widescreen</PresentationFormat>
  <Paragraphs>70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Sergio Rodriguez</dc:creator>
  <cp:lastModifiedBy>Sergio Rodriguez</cp:lastModifiedBy>
  <cp:revision>29</cp:revision>
  <dcterms:created xsi:type="dcterms:W3CDTF">2020-05-02T10:48:06Z</dcterms:created>
  <dcterms:modified xsi:type="dcterms:W3CDTF">2020-07-12T07:44:58Z</dcterms:modified>
</cp:coreProperties>
</file>